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68" r:id="rId2"/>
    <p:sldId id="258" r:id="rId3"/>
    <p:sldId id="259" r:id="rId4"/>
    <p:sldId id="260" r:id="rId5"/>
    <p:sldId id="261" r:id="rId6"/>
    <p:sldId id="262" r:id="rId7"/>
    <p:sldId id="263" r:id="rId8"/>
    <p:sldId id="293" r:id="rId9"/>
    <p:sldId id="264" r:id="rId10"/>
    <p:sldId id="266" r:id="rId11"/>
    <p:sldId id="288" r:id="rId12"/>
    <p:sldId id="267" r:id="rId13"/>
    <p:sldId id="270" r:id="rId14"/>
    <p:sldId id="271" r:id="rId15"/>
    <p:sldId id="272" r:id="rId16"/>
    <p:sldId id="279" r:id="rId17"/>
    <p:sldId id="280" r:id="rId18"/>
    <p:sldId id="291" r:id="rId19"/>
    <p:sldId id="292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9F52D1-20D4-8E47-9568-0E171663D5DF}" v="109" dt="2022-10-03T19:39:14.658"/>
    <p1510:client id="{EBE99796-8A8A-916A-0081-AF302235A33A}" v="17" dt="2022-10-03T13:57:59.502"/>
    <p1510:client id="{F332EB44-F3B7-1848-DAA0-4968F4144D3E}" v="173" dt="2022-10-03T13:52:40.7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/>
    <p:restoredTop sz="94794"/>
  </p:normalViewPr>
  <p:slideViewPr>
    <p:cSldViewPr snapToGrid="0">
      <p:cViewPr varScale="1">
        <p:scale>
          <a:sx n="120" d="100"/>
          <a:sy n="120" d="100"/>
        </p:scale>
        <p:origin x="6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9a33ea84e0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9a33ea84e0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a33ea84e0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a33ea84e0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903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9a33ea84e0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9a33ea84e0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a33ea84e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a33ea84e0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a33ea84e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a33ea84e0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a33ea84e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a33ea84e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a33ea84e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a33ea84e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822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a33ea84e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a33ea84e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5858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9a33ea84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9a33ea84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9a33ea84e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9a33ea84e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a33ea84e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a33ea84e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9a33ea84e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9a33ea84e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a33ea84e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9a33ea84e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a33ea84e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9a33ea84e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a33ea84e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a33ea84e0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a33ea84e0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a33ea84e0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xfrm>
            <a:off x="311700" y="303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Class Model Visualization</a:t>
            </a:r>
            <a:endParaRPr dirty="0"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833" y="1152475"/>
            <a:ext cx="2838129" cy="32190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67" y="875700"/>
            <a:ext cx="1861344" cy="21111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978" y="839587"/>
            <a:ext cx="1925022" cy="21833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59" y="2964767"/>
            <a:ext cx="1920944" cy="21787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818" y="3031689"/>
            <a:ext cx="1861940" cy="211181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Fooling Image</a:t>
            </a:r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the fooling image here</a:t>
            </a: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749425"/>
            <a:ext cx="8763000" cy="2222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Fooling Image</a:t>
            </a:r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Include the fooling image with image-specific visualizations here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6745"/>
            <a:ext cx="9144000" cy="244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814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Fooling Image</a:t>
            </a:r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What insights do you get from fooling images: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Answer:</a:t>
            </a:r>
            <a:endParaRPr lang="en-US" sz="16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Very minor changes in the input pixel can alter the class prediction completely. However, all gradient-based visualization (e.g., </a:t>
            </a:r>
            <a:r>
              <a:rPr lang="en-US" sz="1600" dirty="0" err="1"/>
              <a:t>gradcam</a:t>
            </a:r>
            <a:r>
              <a:rPr lang="en-US" sz="1600" dirty="0"/>
              <a:t>) remain unchanged – the original true class are still highlighted, even when the predicted class completely changed.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Network is not stable. We need to include those adversarial examples in the training to generate more robust model.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Some adversarial examples are rare, but are dense, and are important to be used to improve the network generalization.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>
            <a:spLocks noGrp="1"/>
          </p:cNvSpPr>
          <p:nvPr>
            <p:ph type="title"/>
          </p:nvPr>
        </p:nvSpPr>
        <p:spPr>
          <a:xfrm>
            <a:off x="311700" y="4171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Composition VII + Tubingen</a:t>
            </a:r>
            <a:endParaRPr dirty="0"/>
          </a:p>
        </p:txBody>
      </p:sp>
      <p:sp>
        <p:nvSpPr>
          <p:cNvPr id="137" name="Google Shape;137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both original images and the transferred image</a:t>
            </a: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349" y="573189"/>
            <a:ext cx="5222019" cy="20084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583" y="2526130"/>
            <a:ext cx="3471765" cy="262203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Scream + Tubingen</a:t>
            </a:r>
            <a:endParaRPr/>
          </a:p>
        </p:txBody>
      </p:sp>
      <p:sp>
        <p:nvSpPr>
          <p:cNvPr id="143" name="Google Shape;143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both original images and the transferred image</a:t>
            </a: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65" y="1195885"/>
            <a:ext cx="4030233" cy="248718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331" y="1195885"/>
            <a:ext cx="3826788" cy="289016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>
            <a:spLocks noGrp="1"/>
          </p:cNvSpPr>
          <p:nvPr>
            <p:ph type="title"/>
          </p:nvPr>
        </p:nvSpPr>
        <p:spPr>
          <a:xfrm>
            <a:off x="311700" y="752"/>
            <a:ext cx="8348206" cy="422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Starry Night + Tubingen</a:t>
            </a:r>
            <a:endParaRPr dirty="0"/>
          </a:p>
        </p:txBody>
      </p:sp>
      <p:sp>
        <p:nvSpPr>
          <p:cNvPr id="149" name="Google Shape;149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both original images and the transferred image</a:t>
            </a: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949" y="549326"/>
            <a:ext cx="5723341" cy="23113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093" y="2555235"/>
            <a:ext cx="3427055" cy="25882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>
            <a:spLocks noGrp="1"/>
          </p:cNvSpPr>
          <p:nvPr>
            <p:ph type="title"/>
          </p:nvPr>
        </p:nvSpPr>
        <p:spPr>
          <a:xfrm>
            <a:off x="193366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Style Transfer – Unleash Your Creativity</a:t>
            </a:r>
            <a:endParaRPr dirty="0"/>
          </a:p>
        </p:txBody>
      </p:sp>
      <p:sp>
        <p:nvSpPr>
          <p:cNvPr id="149" name="Google Shape;149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Include your two original images (content and style images)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76" y="1566353"/>
            <a:ext cx="7752379" cy="2588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75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Style Transfer – Unleash Your Creativity</a:t>
            </a:r>
            <a:endParaRPr dirty="0"/>
          </a:p>
        </p:txBody>
      </p:sp>
      <p:sp>
        <p:nvSpPr>
          <p:cNvPr id="149" name="Google Shape;149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Include </a:t>
            </a:r>
            <a:r>
              <a:rPr lang="en"/>
              <a:t>your final stylized image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410" y="1656678"/>
            <a:ext cx="4723180" cy="304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7819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0429B-F320-9671-ABA0-47ABD8103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Wrap-Up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282E72-D3FD-AD8B-568B-0F2BD1676D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Paper: </a:t>
            </a:r>
            <a:r>
              <a:rPr lang="en-US" dirty="0" err="1"/>
              <a:t>Quan</a:t>
            </a:r>
            <a:r>
              <a:rPr lang="en-US" dirty="0"/>
              <a:t> Zheng, </a:t>
            </a:r>
            <a:r>
              <a:rPr lang="en-US" dirty="0" err="1"/>
              <a:t>Ziwei</a:t>
            </a:r>
            <a:r>
              <a:rPr lang="en-US" dirty="0"/>
              <a:t> Wang, </a:t>
            </a:r>
            <a:r>
              <a:rPr lang="en-US" dirty="0" err="1"/>
              <a:t>Jie</a:t>
            </a:r>
            <a:r>
              <a:rPr lang="en-US" dirty="0"/>
              <a:t> Zhou, </a:t>
            </a:r>
            <a:r>
              <a:rPr lang="en-US" dirty="0" err="1"/>
              <a:t>Jiwen</a:t>
            </a:r>
            <a:r>
              <a:rPr lang="en-US" dirty="0"/>
              <a:t> Lu. “</a:t>
            </a:r>
            <a:r>
              <a:rPr lang="en-US" dirty="0" err="1"/>
              <a:t>Shap</a:t>
            </a:r>
            <a:r>
              <a:rPr lang="en-US" dirty="0"/>
              <a:t>-CAM: Visual Explanations for Convolutional Neural Networks based on Shapley Value”. 2022.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Summary:</a:t>
            </a:r>
          </a:p>
          <a:p>
            <a:pPr marL="114300" indent="0">
              <a:buNone/>
            </a:pPr>
            <a:r>
              <a:rPr lang="en-US" dirty="0"/>
              <a:t>This paper propose a new method to visualize neural network – </a:t>
            </a:r>
            <a:r>
              <a:rPr lang="en-US" dirty="0" err="1"/>
              <a:t>Shap</a:t>
            </a:r>
            <a:r>
              <a:rPr lang="en-US" dirty="0"/>
              <a:t>-CAM. While previous method, such as Grad-CAM, using gradients to determine the importance of pixels, </a:t>
            </a:r>
            <a:r>
              <a:rPr lang="en-US" dirty="0" err="1"/>
              <a:t>Shap</a:t>
            </a:r>
            <a:r>
              <a:rPr lang="en-US" dirty="0"/>
              <a:t>-CAM relies on Shapley value to estimate the marginal contribution of pixels to the model output. </a:t>
            </a:r>
            <a:r>
              <a:rPr lang="en-US" dirty="0" err="1"/>
              <a:t>ShapCAM</a:t>
            </a:r>
            <a:r>
              <a:rPr lang="en-US" dirty="0"/>
              <a:t> is able to achieve superior performance on visualization, recognition and localization tasks. </a:t>
            </a:r>
          </a:p>
          <a:p>
            <a:pPr marL="11430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6785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0429B-F320-9671-ABA0-47ABD8103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Wrap-Up (cont'd)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282E72-D3FD-AD8B-568B-0F2BD1676D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Shap</a:t>
            </a:r>
            <a:r>
              <a:rPr lang="en-US" dirty="0"/>
              <a:t>-CAM obtains unique advantages over gradient-based approaches: it takes into account the relations between each pixels. The authors borrow a game-theory idea to measure the interactions among pixels.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One important takeaway from this study is the integration of game theory into deep learning studies. Shapley value is used to measure the marginal contribution of each player in a cooperative game. The author innovatively map that into a computer-vision problem, it not only offers new insights on how to incorporate pixel/member interactions into visualization, but also perfectly depicts the inter-disciplinary future of research.  </a:t>
            </a:r>
          </a:p>
        </p:txBody>
      </p:sp>
    </p:spTree>
    <p:extLst>
      <p:ext uri="{BB962C8B-B14F-4D97-AF65-F5344CB8AC3E}">
        <p14:creationId xmlns:p14="http://schemas.microsoft.com/office/powerpoint/2010/main" val="4204834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Saliency Map</a:t>
            </a:r>
            <a:endParaRPr dirty="0"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Include your image-specific saliency map here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152475"/>
            <a:ext cx="8832300" cy="372862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302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Saliency Map</a:t>
            </a:r>
            <a:endParaRPr dirty="0"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Include your saliency map from </a:t>
            </a:r>
            <a:r>
              <a:rPr lang="en" sz="1600" dirty="0" err="1"/>
              <a:t>Captum</a:t>
            </a:r>
            <a:r>
              <a:rPr lang="en" sz="1600" dirty="0"/>
              <a:t> here</a:t>
            </a:r>
            <a:endParaRPr lang="en-US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52" y="566805"/>
            <a:ext cx="7734748" cy="458773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GradCam</a:t>
            </a:r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Include your visualization of Guided Backprop here</a:t>
            </a:r>
            <a:endParaRPr lang="en-US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6261"/>
            <a:ext cx="9144000" cy="192980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GradCam</a:t>
            </a:r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Include your visualization of </a:t>
            </a:r>
            <a:r>
              <a:rPr lang="en" sz="1600" dirty="0" err="1"/>
              <a:t>GradCam</a:t>
            </a:r>
            <a:r>
              <a:rPr lang="en" sz="1600" dirty="0"/>
              <a:t> here</a:t>
            </a:r>
            <a:endParaRPr lang="en-US" sz="16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144000" cy="192980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GradCam</a:t>
            </a:r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Include your visualization of Guided </a:t>
            </a:r>
            <a:r>
              <a:rPr lang="en" sz="1600" dirty="0" err="1"/>
              <a:t>GradCam</a:t>
            </a:r>
            <a:r>
              <a:rPr lang="en" sz="1600" dirty="0"/>
              <a:t> here</a:t>
            </a:r>
            <a:endParaRPr lang="en-US" sz="16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144000" cy="192980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204124" y="1183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</a:t>
            </a:r>
            <a:r>
              <a:rPr lang="en-US" dirty="0" err="1"/>
              <a:t>uided</a:t>
            </a:r>
            <a:r>
              <a:rPr lang="en-US" dirty="0"/>
              <a:t> </a:t>
            </a:r>
            <a:r>
              <a:rPr lang="en-US" dirty="0" err="1"/>
              <a:t>Backprop</a:t>
            </a:r>
            <a:r>
              <a:rPr lang="en-US" dirty="0"/>
              <a:t> - </a:t>
            </a:r>
            <a:r>
              <a:rPr lang="en-US" dirty="0" err="1"/>
              <a:t>captum</a:t>
            </a:r>
            <a:endParaRPr dirty="0"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Include your visualization of Guided Backprop and Guided </a:t>
            </a:r>
            <a:r>
              <a:rPr lang="en" sz="1600" dirty="0" err="1"/>
              <a:t>Gradcam</a:t>
            </a:r>
            <a:r>
              <a:rPr lang="en" sz="1600" dirty="0"/>
              <a:t> from </a:t>
            </a:r>
            <a:r>
              <a:rPr lang="en" sz="1600" dirty="0" err="1"/>
              <a:t>Captum</a:t>
            </a:r>
            <a:r>
              <a:rPr lang="en" sz="1600" dirty="0"/>
              <a:t> here</a:t>
            </a:r>
            <a:endParaRPr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009" y="691033"/>
            <a:ext cx="7186380" cy="45852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912" y="0"/>
            <a:ext cx="8520600" cy="572700"/>
          </a:xfrm>
        </p:spPr>
        <p:txBody>
          <a:bodyPr/>
          <a:lstStyle/>
          <a:p>
            <a:r>
              <a:rPr lang="en-US" dirty="0"/>
              <a:t>Guided </a:t>
            </a:r>
            <a:r>
              <a:rPr lang="en-US" dirty="0" err="1"/>
              <a:t>GradCam</a:t>
            </a:r>
            <a:r>
              <a:rPr lang="en-US" dirty="0"/>
              <a:t> - </a:t>
            </a:r>
            <a:r>
              <a:rPr lang="en-US" dirty="0" err="1"/>
              <a:t>captum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254" y="572700"/>
            <a:ext cx="7567106" cy="482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031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311700" y="20229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Layer </a:t>
            </a:r>
            <a:r>
              <a:rPr lang="en-US" dirty="0" err="1"/>
              <a:t>GradCam</a:t>
            </a:r>
            <a:r>
              <a:rPr lang="en-US" dirty="0"/>
              <a:t> and conductance - </a:t>
            </a:r>
            <a:r>
              <a:rPr lang="en-US" dirty="0" err="1"/>
              <a:t>captum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88" y="1235480"/>
            <a:ext cx="7478470" cy="41830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88" y="-258184"/>
            <a:ext cx="7403166" cy="401827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2026</TotalTime>
  <Words>455</Words>
  <Application>Microsoft Macintosh PowerPoint</Application>
  <PresentationFormat>On-screen Show (16:9)</PresentationFormat>
  <Paragraphs>45</Paragraphs>
  <Slides>19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Arial</vt:lpstr>
      <vt:lpstr>Simple Light</vt:lpstr>
      <vt:lpstr>Class Model Visualization</vt:lpstr>
      <vt:lpstr>Saliency Map</vt:lpstr>
      <vt:lpstr>Saliency Map</vt:lpstr>
      <vt:lpstr>GradCam</vt:lpstr>
      <vt:lpstr>GradCam</vt:lpstr>
      <vt:lpstr>GradCam</vt:lpstr>
      <vt:lpstr>Guided Backprop - captum</vt:lpstr>
      <vt:lpstr>Guided GradCam - captum</vt:lpstr>
      <vt:lpstr>Layer GradCam and conductance - captum</vt:lpstr>
      <vt:lpstr>Fooling Image</vt:lpstr>
      <vt:lpstr>Fooling Image</vt:lpstr>
      <vt:lpstr>Fooling Image</vt:lpstr>
      <vt:lpstr>Composition VII + Tubingen</vt:lpstr>
      <vt:lpstr>Scream + Tubingen</vt:lpstr>
      <vt:lpstr>Starry Night + Tubingen</vt:lpstr>
      <vt:lpstr>Style Transfer – Unleash Your Creativity</vt:lpstr>
      <vt:lpstr>Style Transfer – Unleash Your Creativity</vt:lpstr>
      <vt:lpstr>3 Wrap-Up </vt:lpstr>
      <vt:lpstr>3 Wrap-Up (cont'd)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3 Writeup DO NOT TAG</dc:title>
  <cp:lastModifiedBy>Ella Hu</cp:lastModifiedBy>
  <cp:revision>157</cp:revision>
  <dcterms:modified xsi:type="dcterms:W3CDTF">2023-07-27T16:15:49Z</dcterms:modified>
</cp:coreProperties>
</file>